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5" r:id="rId8"/>
    <p:sldId id="276" r:id="rId9"/>
    <p:sldId id="268" r:id="rId10"/>
    <p:sldId id="269" r:id="rId11"/>
    <p:sldId id="274" r:id="rId12"/>
    <p:sldId id="272" r:id="rId13"/>
    <p:sldId id="277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-1032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0C9D39D-5E5A-4ACF-B34F-6264B66B0E36}" type="datetimeFigureOut">
              <a:rPr lang="zh-TW" altLang="en-US" smtClean="0"/>
              <a:t>2017/11/14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AF8E194-A304-4310-8966-8634EC6287E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digenous.ntust.edu.tw/category/%E6%97%8F%E7%BE%A4%E8%88%87%E9%83%A8%E8%90%BD%E4%BB%8B%E7%B4%B9/" TargetMode="External"/><Relationship Id="rId2" Type="http://schemas.openxmlformats.org/officeDocument/2006/relationships/hyperlink" Target="http://www.tipp.org.tw/tribe_detail3.asp?City_No=11&amp;TA_No=11&amp;T_ID=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google.com/maps/d/viewer?mid=1QqjzhrvxNVDWd60htBsd7qdq9Vg&amp;hl=en_US&amp;ll=23.614640542398124,120.88628553638455&amp;z=1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hyperlink" Target="http://www.tipp.org.tw/aborigines_info.asp?A_ID=5" TargetMode="External"/><Relationship Id="rId4" Type="http://schemas.openxmlformats.org/officeDocument/2006/relationships/hyperlink" Target="http://www.tipp.org.tw/aborigines_info.asp?A_ID=1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848600" cy="1927225"/>
          </a:xfrm>
        </p:spPr>
        <p:txBody>
          <a:bodyPr/>
          <a:lstStyle/>
          <a:p>
            <a:r>
              <a:rPr lang="en-US" altLang="zh-TW" dirty="0"/>
              <a:t>Web Programming</a:t>
            </a:r>
            <a:br>
              <a:rPr lang="en-US" altLang="zh-TW" dirty="0"/>
            </a:br>
            <a:r>
              <a:rPr lang="zh-TW" altLang="en-US" dirty="0"/>
              <a:t>第一次報告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00800" cy="273211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zh-TW" altLang="en-US" sz="2800" b="1" dirty="0"/>
              <a:t>專題題目</a:t>
            </a:r>
            <a:r>
              <a:rPr lang="en-US" altLang="zh-TW" sz="2800" b="1" dirty="0"/>
              <a:t>:</a:t>
            </a:r>
            <a:r>
              <a:rPr lang="zh-TW" altLang="en-US" sz="2800" b="1" dirty="0"/>
              <a:t> </a:t>
            </a:r>
            <a:r>
              <a:rPr lang="zh-TW" altLang="en-US" sz="2800" dirty="0"/>
              <a:t>部落之美</a:t>
            </a:r>
            <a:endParaRPr lang="en-US" altLang="zh-TW" sz="2800" dirty="0"/>
          </a:p>
          <a:p>
            <a:endParaRPr lang="en-US" altLang="zh-TW" dirty="0"/>
          </a:p>
          <a:p>
            <a:r>
              <a:rPr lang="zh-TW" altLang="en-US" b="1" dirty="0"/>
              <a:t>組員</a:t>
            </a:r>
            <a:r>
              <a:rPr lang="en-US" altLang="zh-TW" b="1" dirty="0"/>
              <a:t>:</a:t>
            </a:r>
          </a:p>
          <a:p>
            <a:r>
              <a:rPr lang="zh-TW" altLang="en-US" dirty="0"/>
              <a:t>  徐弘欣 </a:t>
            </a:r>
            <a:r>
              <a:rPr lang="en-US" altLang="zh-TW" dirty="0"/>
              <a:t>D0542370</a:t>
            </a:r>
          </a:p>
          <a:p>
            <a:r>
              <a:rPr lang="en-US" altLang="zh-TW" dirty="0"/>
              <a:t>  </a:t>
            </a:r>
            <a:r>
              <a:rPr lang="zh-TW" altLang="en-US" dirty="0"/>
              <a:t>李訓昊 </a:t>
            </a:r>
            <a:r>
              <a:rPr lang="en-US" altLang="zh-TW" dirty="0"/>
              <a:t>D0542603</a:t>
            </a:r>
          </a:p>
          <a:p>
            <a:r>
              <a:rPr lang="zh-TW" altLang="en-US" dirty="0"/>
              <a:t>  廖梓</a:t>
            </a:r>
            <a:r>
              <a:rPr lang="zh-TW" altLang="en-US" dirty="0" smtClean="0"/>
              <a:t>楓 </a:t>
            </a:r>
            <a:r>
              <a:rPr lang="en-US" altLang="zh-TW" dirty="0" smtClean="0"/>
              <a:t>D0527659</a:t>
            </a:r>
            <a:endParaRPr lang="en-US" altLang="zh-TW" dirty="0"/>
          </a:p>
          <a:p>
            <a:r>
              <a:rPr lang="zh-TW" altLang="en-US" dirty="0"/>
              <a:t>  鍾汶彬</a:t>
            </a:r>
            <a:r>
              <a:rPr lang="zh-TW" altLang="en-US" dirty="0">
                <a:cs typeface="Arial"/>
              </a:rPr>
              <a:t> D0526351</a:t>
            </a:r>
            <a:endParaRPr lang="en-US" altLang="zh-TW" dirty="0"/>
          </a:p>
          <a:p>
            <a:r>
              <a:rPr lang="zh-TW" altLang="en-US" dirty="0"/>
              <a:t>  辜武漢 </a:t>
            </a:r>
            <a:r>
              <a:rPr lang="en-US" altLang="zh-TW" dirty="0"/>
              <a:t>D0530299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536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767" y="1279208"/>
            <a:ext cx="891064" cy="174784"/>
          </a:xfrm>
        </p:spPr>
        <p:txBody>
          <a:bodyPr>
            <a:normAutofit fontScale="90000"/>
          </a:bodyPr>
          <a:lstStyle/>
          <a:p>
            <a:r>
              <a:rPr lang="zh-TW" altLang="en-US" sz="1500">
                <a:latin typeface="標楷體" panose="03000509000000000000" charset="-120"/>
                <a:ea typeface="標楷體" panose="03000509000000000000" charset="-120"/>
                <a:sym typeface="+mn-ea"/>
              </a:rPr>
              <a:t>久美國小</a:t>
            </a:r>
            <a:r>
              <a:rPr lang="zh-TW" altLang="en-US">
                <a:latin typeface="標楷體" panose="03000509000000000000" charset="-120"/>
                <a:ea typeface="標楷體" panose="03000509000000000000" charset="-120"/>
              </a:rPr>
              <a:t/>
            </a:r>
            <a:br>
              <a:rPr lang="zh-TW" altLang="en-US">
                <a:latin typeface="標楷體" panose="03000509000000000000" charset="-120"/>
                <a:ea typeface="標楷體" panose="03000509000000000000" charset="-120"/>
              </a:rPr>
            </a:b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4873" y="1352550"/>
            <a:ext cx="3886200" cy="9124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050">
                <a:latin typeface="標楷體" panose="03000509000000000000" charset="-120"/>
                <a:ea typeface="標楷體" panose="03000509000000000000" charset="-120"/>
              </a:rPr>
              <a:t>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5761" y="982980"/>
            <a:ext cx="1080008" cy="719708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38776" y="1279208"/>
            <a:ext cx="6149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>
                <a:latin typeface="標楷體" panose="03000509000000000000" charset="-120"/>
                <a:ea typeface="標楷體" panose="03000509000000000000" charset="-120"/>
                <a:sym typeface="+mn-ea"/>
              </a:rPr>
              <a:t>學生主要為布農族、鄒族其次，漢人在此反為少數族群</a:t>
            </a:r>
            <a:r>
              <a:rPr lang="zh-TW" altLang="en-US" sz="1050">
                <a:latin typeface="標楷體" panose="03000509000000000000" charset="-120"/>
                <a:ea typeface="標楷體" panose="03000509000000000000" charset="-120"/>
                <a:sym typeface="+mn-ea"/>
              </a:rPr>
              <a:t>。努力發展活水創意的原住民學校教育，營造一個動靜皆美的學習環境。積極推展學生才藝，目前學校有布農族歌謠合唱、踢踏舞、森巴鼓等教學活動。</a:t>
            </a:r>
            <a:endParaRPr lang="zh-TW" altLang="en-US" sz="1050">
              <a:latin typeface="標楷體" panose="03000509000000000000" charset="-120"/>
              <a:ea typeface="標楷體" panose="03000509000000000000" charset="-120"/>
            </a:endParaRPr>
          </a:p>
          <a:p>
            <a:pPr algn="l"/>
            <a:r>
              <a:rPr lang="zh-TW" altLang="en-US" sz="1050">
                <a:latin typeface="標楷體" panose="03000509000000000000" charset="-120"/>
                <a:ea typeface="標楷體" panose="03000509000000000000" charset="-120"/>
                <a:sym typeface="+mn-ea"/>
              </a:rPr>
              <a:t>司令台背景有原住民豐年祭的圖案，而學校主建築簡單圖案，卻一眼看出這專屬原住民風格的圖騰。</a:t>
            </a:r>
            <a:endParaRPr lang="zh-TW" altLang="en-US" sz="1050">
              <a:latin typeface="標楷體" panose="03000509000000000000" charset="-120"/>
              <a:ea typeface="標楷體" panose="03000509000000000000" charset="-120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1" y="1745456"/>
            <a:ext cx="1080008" cy="811827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20616" y="1910715"/>
            <a:ext cx="17668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千歲吊橋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852137" y="2186940"/>
            <a:ext cx="49991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標楷體" panose="03000509000000000000" charset="-120"/>
                <a:ea typeface="標楷體" panose="03000509000000000000" charset="-120"/>
                <a:sym typeface="+mn-ea"/>
              </a:rPr>
              <a:t>村內有著名的景點就是千歲吊橋，這座吊橋荷蘭時期就存在了，每次改朝換代都會重建，現在看到的是日據時代所建</a:t>
            </a:r>
            <a:r>
              <a:rPr lang="zh-TW" altLang="en-US" sz="1050" dirty="0" smtClean="0">
                <a:latin typeface="標楷體" panose="03000509000000000000" charset="-120"/>
                <a:ea typeface="標楷體" panose="03000509000000000000" charset="-120"/>
                <a:sym typeface="+mn-ea"/>
              </a:rPr>
              <a:t>。</a:t>
            </a:r>
            <a:endParaRPr lang="en-US" sz="1050" dirty="0"/>
          </a:p>
        </p:txBody>
      </p:sp>
      <p:pic>
        <p:nvPicPr>
          <p:cNvPr id="18" name="Content Placeholder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1" y="2617470"/>
            <a:ext cx="1080008" cy="83280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1638777" y="2538889"/>
            <a:ext cx="746284" cy="54768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萬興關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799749" y="2950369"/>
            <a:ext cx="51039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latin typeface="標楷體" panose="03000509000000000000" charset="-120"/>
                <a:ea typeface="標楷體" panose="03000509000000000000" charset="-120"/>
                <a:sym typeface="+mn-ea"/>
              </a:rPr>
              <a:t>村內也有歷史遺跡，清朝時</a:t>
            </a:r>
            <a:endParaRPr lang="en-US" sz="1050">
              <a:latin typeface="標楷體" panose="03000509000000000000" charset="-120"/>
              <a:ea typeface="標楷體" panose="03000509000000000000" charset="-120"/>
            </a:endParaRPr>
          </a:p>
          <a:p>
            <a:r>
              <a:rPr lang="en-US" sz="1050">
                <a:latin typeface="標楷體" panose="03000509000000000000" charset="-120"/>
                <a:ea typeface="標楷體" panose="03000509000000000000" charset="-120"/>
                <a:sym typeface="+mn-ea"/>
              </a:rPr>
              <a:t>這設有學堂 ” 萬興關”，學堂建築已經不復見，只留有一石碑</a:t>
            </a:r>
            <a:r>
              <a:rPr lang="zh-TW" altLang="en-US" sz="1050">
                <a:latin typeface="標楷體" panose="03000509000000000000" charset="-120"/>
                <a:ea typeface="標楷體" panose="03000509000000000000" charset="-120"/>
                <a:sym typeface="+mn-ea"/>
              </a:rPr>
              <a:t>。</a:t>
            </a:r>
            <a:endParaRPr lang="zh-TW" altLang="en-US" sz="1050">
              <a:latin typeface="標楷體" panose="03000509000000000000" charset="-120"/>
              <a:ea typeface="標楷體" panose="03000509000000000000" charset="-120"/>
            </a:endParaRPr>
          </a:p>
          <a:p>
            <a:endParaRPr lang="en-US" sz="1050"/>
          </a:p>
        </p:txBody>
      </p:sp>
      <p:sp>
        <p:nvSpPr>
          <p:cNvPr id="12" name="Title 1"/>
          <p:cNvSpPr>
            <a:spLocks noGrp="1"/>
          </p:cNvSpPr>
          <p:nvPr/>
        </p:nvSpPr>
        <p:spPr>
          <a:xfrm>
            <a:off x="1638777" y="3497580"/>
            <a:ext cx="954881" cy="4243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長老教會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60220" y="3797141"/>
            <a:ext cx="54063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latin typeface="標楷體" panose="03000509000000000000" charset="-120"/>
                <a:ea typeface="標楷體" panose="03000509000000000000" charset="-120"/>
              </a:rPr>
              <a:t>久美部落內的教堂共有三座，其中最有特色的是長老教會的，它是由一塊大岩石分成石磚所建成，進入內部可說冬暖夏涼，有在石洞穴的感覺</a:t>
            </a:r>
            <a:r>
              <a:rPr lang="zh-TW" altLang="en-US" sz="1050">
                <a:latin typeface="標楷體" panose="03000509000000000000" charset="-120"/>
                <a:ea typeface="標楷體" panose="03000509000000000000" charset="-120"/>
              </a:rPr>
              <a:t>。</a:t>
            </a:r>
          </a:p>
        </p:txBody>
      </p:sp>
      <p:pic>
        <p:nvPicPr>
          <p:cNvPr id="15" name="Picture 14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7" y="3553301"/>
            <a:ext cx="1080008" cy="763887"/>
          </a:xfrm>
          <a:prstGeom prst="rect">
            <a:avLst/>
          </a:prstGeom>
        </p:spPr>
      </p:pic>
      <p:pic>
        <p:nvPicPr>
          <p:cNvPr id="16" name="Picture 15" descr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87" y="4504849"/>
            <a:ext cx="1080008" cy="755012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1930717" y="4762976"/>
            <a:ext cx="54987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latin typeface="標楷體" panose="03000509000000000000" charset="-120"/>
                <a:ea typeface="標楷體" panose="03000509000000000000" charset="-120"/>
              </a:rPr>
              <a:t>鄒族的教堂，因人數較少，規模較小，比較特別的是後面那顆神樹，從前那神樹可是祭祀所在，存在著許多傳說</a:t>
            </a:r>
            <a:r>
              <a:rPr lang="zh-TW" altLang="en-US" sz="1050">
                <a:latin typeface="標楷體" panose="03000509000000000000" charset="-120"/>
                <a:ea typeface="標楷體" panose="03000509000000000000" charset="-120"/>
              </a:rPr>
              <a:t>。</a:t>
            </a:r>
            <a:r>
              <a:rPr lang="en-US" sz="1050">
                <a:latin typeface="標楷體" panose="03000509000000000000" charset="-120"/>
                <a:ea typeface="標楷體" panose="03000509000000000000" charset="-120"/>
              </a:rPr>
              <a:t> </a:t>
            </a:r>
          </a:p>
        </p:txBody>
      </p:sp>
      <p:sp>
        <p:nvSpPr>
          <p:cNvPr id="19" name="Title 1"/>
          <p:cNvSpPr>
            <a:spLocks noGrp="1"/>
          </p:cNvSpPr>
          <p:nvPr/>
        </p:nvSpPr>
        <p:spPr>
          <a:xfrm>
            <a:off x="1523524" y="4484846"/>
            <a:ext cx="1003459" cy="31146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天主堂</a:t>
            </a:r>
          </a:p>
        </p:txBody>
      </p:sp>
    </p:spTree>
    <p:extLst>
      <p:ext uri="{BB962C8B-B14F-4D97-AF65-F5344CB8AC3E}">
        <p14:creationId xmlns:p14="http://schemas.microsoft.com/office/powerpoint/2010/main" val="25174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063033"/>
              </p:ext>
            </p:extLst>
          </p:nvPr>
        </p:nvGraphicFramePr>
        <p:xfrm>
          <a:off x="1535460" y="404664"/>
          <a:ext cx="609600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713742122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39720371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86528035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1935488610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328640280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33467278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首頁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部落介紹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文化祭典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特色物品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景點資訊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建築風格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84267242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05675"/>
              </p:ext>
            </p:extLst>
          </p:nvPr>
        </p:nvGraphicFramePr>
        <p:xfrm>
          <a:off x="1535460" y="869745"/>
          <a:ext cx="2070538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269">
                  <a:extLst>
                    <a:ext uri="{9D8B030D-6E8A-4147-A177-3AD203B41FA5}">
                      <a16:colId xmlns="" xmlns:a16="http://schemas.microsoft.com/office/drawing/2014/main" val="1903242785"/>
                    </a:ext>
                  </a:extLst>
                </a:gridCol>
                <a:gridCol w="1035269">
                  <a:extLst>
                    <a:ext uri="{9D8B030D-6E8A-4147-A177-3AD203B41FA5}">
                      <a16:colId xmlns="" xmlns:a16="http://schemas.microsoft.com/office/drawing/2014/main" val="273235372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kern="1200" dirty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鄒族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kern="1200" dirty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布農族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162722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714190"/>
              </p:ext>
            </p:extLst>
          </p:nvPr>
        </p:nvGraphicFramePr>
        <p:xfrm>
          <a:off x="1524000" y="2327164"/>
          <a:ext cx="6096000" cy="2573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="" xmlns:a16="http://schemas.microsoft.com/office/drawing/2014/main" val="3520274958"/>
                    </a:ext>
                  </a:extLst>
                </a:gridCol>
              </a:tblGrid>
              <a:tr h="1381834">
                <a:tc>
                  <a:txBody>
                    <a:bodyPr/>
                    <a:lstStyle/>
                    <a:p>
                      <a:pPr algn="ctr"/>
                      <a:endParaRPr lang="en-US" altLang="zh-CN" sz="3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CN" altLang="en-US" sz="4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建築照片</a:t>
                      </a:r>
                      <a:endParaRPr lang="zh-TW" altLang="en-US" sz="4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155157450"/>
                  </a:ext>
                </a:extLst>
              </a:tr>
              <a:tr h="11921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建築介紹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114055990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524000" y="5229946"/>
            <a:ext cx="6096000" cy="646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feedback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11760" y="137018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+mj-ea"/>
                <a:ea typeface="+mj-ea"/>
              </a:rPr>
              <a:t>建築風格</a:t>
            </a:r>
          </a:p>
        </p:txBody>
      </p:sp>
    </p:spTree>
    <p:extLst>
      <p:ext uri="{BB962C8B-B14F-4D97-AF65-F5344CB8AC3E}">
        <p14:creationId xmlns:p14="http://schemas.microsoft.com/office/powerpoint/2010/main" val="60315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1" y="1131095"/>
            <a:ext cx="2431181" cy="388308"/>
          </a:xfrm>
        </p:spPr>
        <p:txBody>
          <a:bodyPr>
            <a:normAutofit fontScale="90000"/>
          </a:bodyPr>
          <a:lstStyle/>
          <a:p>
            <a:r>
              <a:rPr lang="en-US" altLang="zh-CN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APPENDIX</a:t>
            </a:r>
            <a:endParaRPr lang="zh-TW" altLang="en-US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966337"/>
            <a:ext cx="1885950" cy="3652100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部落介紹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部落由來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地理位置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族群介紹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宗教信仰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63" indent="-385763">
              <a:buFont typeface="+mj-lt"/>
              <a:buAutoNum type="arabicPeriod"/>
            </a:pP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63" indent="-385763">
              <a:buFont typeface="+mj-lt"/>
              <a:buAutoNum type="arabicPeriod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特色物品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工藝品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服飾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食物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63" indent="-385763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5378013" y="1966338"/>
            <a:ext cx="1885950" cy="15789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Clr>
                <a:schemeClr val="accent1"/>
              </a:buClr>
              <a:buFont typeface="+mj-lt"/>
              <a:buAutoNum type="arabicPeriod" startAt="5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建築風格</a:t>
            </a:r>
            <a:endParaRPr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chemeClr val="accent1"/>
              </a:buClr>
            </a:pPr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族群建築介紹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chemeClr val="accent1"/>
              </a:buClr>
            </a:pPr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建築照片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63" indent="-385763">
              <a:buFont typeface="+mj-lt"/>
              <a:buAutoNum type="arabicPeriod" startAt="5"/>
            </a:pPr>
            <a:endParaRPr lang="en-US" altLang="zh-CN" sz="21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003332" y="1966337"/>
            <a:ext cx="1885950" cy="36521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Clr>
                <a:schemeClr val="accent1"/>
              </a:buClr>
              <a:buFont typeface="+mj-lt"/>
              <a:buAutoNum type="arabicPeriod" startAt="3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景點資訊</a:t>
            </a:r>
            <a:endParaRPr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chemeClr val="accent1"/>
              </a:buClr>
            </a:pPr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景點介紹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chemeClr val="accent1"/>
              </a:buClr>
            </a:pPr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景點照片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chemeClr val="accent1"/>
              </a:buClr>
            </a:pPr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63" indent="-385763">
              <a:buFont typeface="+mj-lt"/>
              <a:buAutoNum type="arabicPeriod" startAt="3"/>
            </a:pPr>
            <a:endParaRPr lang="en-US" altLang="zh-CN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5763" indent="-385763">
              <a:buClr>
                <a:schemeClr val="accent1"/>
              </a:buClr>
              <a:buFont typeface="+mj-lt"/>
              <a:buAutoNum type="arabicPeriod" startAt="3"/>
            </a:pP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文化祭典</a:t>
            </a:r>
            <a:endParaRPr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chemeClr val="accent1"/>
              </a:buClr>
            </a:pPr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文化特質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chemeClr val="accent1"/>
              </a:buClr>
            </a:pPr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祭典介紹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Clr>
                <a:schemeClr val="accent1"/>
              </a:buClr>
            </a:pPr>
            <a:r>
              <a:rPr lang="zh-CN" altLang="en-US" sz="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祭典影片</a:t>
            </a:r>
            <a:endParaRPr lang="en-US" altLang="zh-CN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sz="1500" dirty="0"/>
          </a:p>
          <a:p>
            <a:pPr marL="385763" indent="-385763">
              <a:buFont typeface="+mj-lt"/>
              <a:buAutoNum type="arabicPeriod" startAt="3"/>
            </a:pP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302774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/>
              <a:t>Use Case Diagram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23828" y="1524000"/>
            <a:ext cx="2952328" cy="5073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827584" y="1772816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611560" y="2420888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6" idx="4"/>
          </p:cNvCxnSpPr>
          <p:nvPr/>
        </p:nvCxnSpPr>
        <p:spPr>
          <a:xfrm>
            <a:off x="1043608" y="2204864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>
            <a:off x="827584" y="2708920"/>
            <a:ext cx="216024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043608" y="2708920"/>
            <a:ext cx="216024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11560" y="306896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遊客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203848" y="17728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部落之美</a:t>
            </a:r>
            <a:endParaRPr lang="en-US" altLang="zh-TW" dirty="0" smtClean="0"/>
          </a:p>
        </p:txBody>
      </p:sp>
      <p:sp>
        <p:nvSpPr>
          <p:cNvPr id="19" name="橢圓 18"/>
          <p:cNvSpPr/>
          <p:nvPr/>
        </p:nvSpPr>
        <p:spPr>
          <a:xfrm>
            <a:off x="3455876" y="2154560"/>
            <a:ext cx="2088232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部落介紹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3416533" y="2950133"/>
            <a:ext cx="2088232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特色物品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3416533" y="3729644"/>
            <a:ext cx="2088232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景點資訊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3416533" y="4501253"/>
            <a:ext cx="2088232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文化祭典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455876" y="5288588"/>
            <a:ext cx="2088232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建築風格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線接點 30"/>
          <p:cNvCxnSpPr>
            <a:endCxn id="21" idx="2"/>
          </p:cNvCxnSpPr>
          <p:nvPr/>
        </p:nvCxnSpPr>
        <p:spPr>
          <a:xfrm>
            <a:off x="1547664" y="2420888"/>
            <a:ext cx="1868869" cy="1668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endCxn id="20" idx="2"/>
          </p:cNvCxnSpPr>
          <p:nvPr/>
        </p:nvCxnSpPr>
        <p:spPr>
          <a:xfrm>
            <a:off x="1547664" y="2420888"/>
            <a:ext cx="1868869" cy="889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22" idx="2"/>
          </p:cNvCxnSpPr>
          <p:nvPr/>
        </p:nvCxnSpPr>
        <p:spPr>
          <a:xfrm>
            <a:off x="1547664" y="2420888"/>
            <a:ext cx="1868869" cy="24404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橢圓 41"/>
          <p:cNvSpPr/>
          <p:nvPr/>
        </p:nvSpPr>
        <p:spPr>
          <a:xfrm>
            <a:off x="827584" y="4239317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611560" y="4887389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stCxn id="42" idx="4"/>
          </p:cNvCxnSpPr>
          <p:nvPr/>
        </p:nvCxnSpPr>
        <p:spPr>
          <a:xfrm>
            <a:off x="1043608" y="4671365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H="1">
            <a:off x="827584" y="5175421"/>
            <a:ext cx="216024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1043608" y="5175421"/>
            <a:ext cx="216024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11560" y="5535461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查資料的人</a:t>
            </a:r>
            <a:endParaRPr lang="zh-TW" altLang="en-US" dirty="0"/>
          </a:p>
        </p:txBody>
      </p:sp>
      <p:cxnSp>
        <p:nvCxnSpPr>
          <p:cNvPr id="49" name="直線接點 48"/>
          <p:cNvCxnSpPr>
            <a:endCxn id="19" idx="2"/>
          </p:cNvCxnSpPr>
          <p:nvPr/>
        </p:nvCxnSpPr>
        <p:spPr>
          <a:xfrm flipV="1">
            <a:off x="1403648" y="2514600"/>
            <a:ext cx="2052228" cy="237278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endCxn id="20" idx="2"/>
          </p:cNvCxnSpPr>
          <p:nvPr/>
        </p:nvCxnSpPr>
        <p:spPr>
          <a:xfrm flipV="1">
            <a:off x="1400309" y="3310173"/>
            <a:ext cx="2016224" cy="16026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endCxn id="21" idx="2"/>
          </p:cNvCxnSpPr>
          <p:nvPr/>
        </p:nvCxnSpPr>
        <p:spPr>
          <a:xfrm flipV="1">
            <a:off x="1403648" y="4089684"/>
            <a:ext cx="2012885" cy="8471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endCxn id="22" idx="2"/>
          </p:cNvCxnSpPr>
          <p:nvPr/>
        </p:nvCxnSpPr>
        <p:spPr>
          <a:xfrm flipV="1">
            <a:off x="1421650" y="4861293"/>
            <a:ext cx="1994883" cy="754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endCxn id="23" idx="2"/>
          </p:cNvCxnSpPr>
          <p:nvPr/>
        </p:nvCxnSpPr>
        <p:spPr>
          <a:xfrm>
            <a:off x="1489665" y="4936450"/>
            <a:ext cx="1966211" cy="712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1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/>
              <a:t>Q:</a:t>
            </a:r>
            <a:r>
              <a:rPr lang="zh-TW" altLang="zh-TW" dirty="0"/>
              <a:t>為什麼想做這個網站</a:t>
            </a:r>
            <a:r>
              <a:rPr lang="en-US" altLang="zh-TW" dirty="0"/>
              <a:t>?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/>
              <a:t> </a:t>
            </a:r>
            <a:endParaRPr lang="zh-TW" altLang="zh-TW" dirty="0"/>
          </a:p>
          <a:p>
            <a:r>
              <a:rPr lang="en-US" altLang="zh-TW" b="1" dirty="0"/>
              <a:t>A:</a:t>
            </a:r>
            <a:r>
              <a:rPr lang="zh-TW" altLang="zh-TW" dirty="0"/>
              <a:t>我們都住在台灣，但我們真的了解台灣嗎</a:t>
            </a:r>
            <a:r>
              <a:rPr lang="en-US" altLang="zh-TW" dirty="0"/>
              <a:t>?</a:t>
            </a:r>
            <a:r>
              <a:rPr lang="zh-TW" altLang="zh-TW" dirty="0"/>
              <a:t>因此我們想讓更多的人瞭解台灣，而原住民文化，正是台灣最道地的文化之一，所以我們想透過這個網站，讓更多人看到原住民部落的文化。</a:t>
            </a:r>
          </a:p>
          <a:p>
            <a:pPr marL="0" indent="0">
              <a:buNone/>
            </a:pPr>
            <a:endParaRPr lang="zh-TW" altLang="zh-TW" dirty="0"/>
          </a:p>
          <a:p>
            <a:r>
              <a:rPr lang="en-US" altLang="zh-TW" b="1" dirty="0"/>
              <a:t>Q:</a:t>
            </a:r>
            <a:r>
              <a:rPr lang="zh-TW" altLang="zh-TW" dirty="0"/>
              <a:t>傳遞什麼樣的內容</a:t>
            </a:r>
            <a:r>
              <a:rPr lang="en-US" altLang="zh-TW" dirty="0"/>
              <a:t>?</a:t>
            </a:r>
            <a:endParaRPr lang="zh-TW" altLang="zh-TW" dirty="0"/>
          </a:p>
          <a:p>
            <a:pPr marL="0" indent="0">
              <a:buNone/>
            </a:pPr>
            <a:endParaRPr lang="zh-TW" altLang="zh-TW" dirty="0"/>
          </a:p>
          <a:p>
            <a:r>
              <a:rPr lang="en-US" altLang="zh-TW" b="1" dirty="0"/>
              <a:t>A:</a:t>
            </a:r>
            <a:r>
              <a:rPr lang="zh-TW" altLang="zh-TW" dirty="0"/>
              <a:t>我們想介紹的是部落的文化，像是當地特色，例如</a:t>
            </a:r>
            <a:r>
              <a:rPr lang="en-US" altLang="zh-TW" dirty="0"/>
              <a:t>:</a:t>
            </a:r>
            <a:r>
              <a:rPr lang="zh-TW" altLang="zh-TW" dirty="0"/>
              <a:t>傳統服飾、建築、慶典和表演，或是特產，例如</a:t>
            </a:r>
            <a:r>
              <a:rPr lang="en-US" altLang="zh-TW" dirty="0"/>
              <a:t>:</a:t>
            </a:r>
            <a:r>
              <a:rPr lang="zh-TW" altLang="zh-TW" dirty="0"/>
              <a:t>手工藝品，傳統美食以及農作物。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3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部落介紹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特色物品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文化祭典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建築風格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250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預期使用者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CDFAC52-01FC-4270-97AC-B5BA91DCF0F9}"/>
              </a:ext>
            </a:extLst>
          </p:cNvPr>
          <p:cNvSpPr txBox="1"/>
          <p:nvPr/>
        </p:nvSpPr>
        <p:spPr>
          <a:xfrm>
            <a:off x="539552" y="1609725"/>
            <a:ext cx="463416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遊客,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查資料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,以及對我們部落有興趣的人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83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如何吸引使用者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 smtClean="0"/>
              <a:t>        我們可以其他廣告一樣，或者可以在</a:t>
            </a:r>
            <a:r>
              <a:rPr lang="en-US" altLang="zh-TW" sz="2000" dirty="0" err="1" smtClean="0"/>
              <a:t>youtube</a:t>
            </a:r>
            <a:r>
              <a:rPr lang="zh-TW" altLang="en-US" sz="2000" dirty="0" smtClean="0"/>
              <a:t>那裡的廣告，附在影片前面，希望</a:t>
            </a:r>
            <a:r>
              <a:rPr lang="zh-TW" altLang="en-US" sz="2000" dirty="0"/>
              <a:t>有人會有興趣點進來看</a:t>
            </a:r>
            <a:r>
              <a:rPr lang="zh-TW" altLang="en-US" sz="2000" dirty="0" smtClean="0"/>
              <a:t>，再來就是最基本的海報、傳單這些方法開始，因為我們是一個新的網站，完全沒有知名度，所以要從這些方法做起，才可以慢慢有名氣。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144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472106"/>
            <a:ext cx="3998529" cy="575441"/>
          </a:xfrm>
        </p:spPr>
        <p:txBody>
          <a:bodyPr>
            <a:normAutofit/>
          </a:bodyPr>
          <a:lstStyle/>
          <a:p>
            <a:r>
              <a:rPr lang="zh-CN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與其他類似網站的差異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424198"/>
              </p:ext>
            </p:extLst>
          </p:nvPr>
        </p:nvGraphicFramePr>
        <p:xfrm>
          <a:off x="628650" y="2993477"/>
          <a:ext cx="78867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="" xmlns:a16="http://schemas.microsoft.com/office/drawing/2014/main" val="1996995426"/>
                    </a:ext>
                  </a:extLst>
                </a:gridCol>
                <a:gridCol w="1314450">
                  <a:extLst>
                    <a:ext uri="{9D8B030D-6E8A-4147-A177-3AD203B41FA5}">
                      <a16:colId xmlns="" xmlns:a16="http://schemas.microsoft.com/office/drawing/2014/main" val="3591732102"/>
                    </a:ext>
                  </a:extLst>
                </a:gridCol>
                <a:gridCol w="1314450">
                  <a:extLst>
                    <a:ext uri="{9D8B030D-6E8A-4147-A177-3AD203B41FA5}">
                      <a16:colId xmlns="" xmlns:a16="http://schemas.microsoft.com/office/drawing/2014/main" val="621668366"/>
                    </a:ext>
                  </a:extLst>
                </a:gridCol>
                <a:gridCol w="1314450">
                  <a:extLst>
                    <a:ext uri="{9D8B030D-6E8A-4147-A177-3AD203B41FA5}">
                      <a16:colId xmlns="" xmlns:a16="http://schemas.microsoft.com/office/drawing/2014/main" val="3906219026"/>
                    </a:ext>
                  </a:extLst>
                </a:gridCol>
                <a:gridCol w="1314450">
                  <a:extLst>
                    <a:ext uri="{9D8B030D-6E8A-4147-A177-3AD203B41FA5}">
                      <a16:colId xmlns="" xmlns:a16="http://schemas.microsoft.com/office/drawing/2014/main" val="1111354685"/>
                    </a:ext>
                  </a:extLst>
                </a:gridCol>
                <a:gridCol w="1314450">
                  <a:extLst>
                    <a:ext uri="{9D8B030D-6E8A-4147-A177-3AD203B41FA5}">
                      <a16:colId xmlns="" xmlns:a16="http://schemas.microsoft.com/office/drawing/2014/main" val="85169392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部落介紹</a:t>
                      </a:r>
                      <a:endParaRPr lang="en-US" altLang="zh-CN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特色物品</a:t>
                      </a:r>
                      <a:endParaRPr lang="en-US" altLang="zh-CN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景點資訊</a:t>
                      </a:r>
                      <a:endParaRPr lang="en-US" altLang="zh-CN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文化祭典</a:t>
                      </a:r>
                      <a:endParaRPr lang="en-US" altLang="zh-CN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建築風格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402147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我們的網站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5518434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其他網站</a:t>
                      </a:r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2"/>
                        </a:rPr>
                        <a:t>1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33668424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其他網站</a:t>
                      </a:r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/>
                        </a:rPr>
                        <a:t>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33307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15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9334"/>
            <a:ext cx="6096000" cy="367458"/>
          </a:xfrm>
          <a:prstGeom prst="rect">
            <a:avLst/>
          </a:prstGeom>
        </p:spPr>
      </p:pic>
      <p:pic>
        <p:nvPicPr>
          <p:cNvPr id="3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54414"/>
            <a:ext cx="2070538" cy="3344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0" y="2448120"/>
            <a:ext cx="6216352" cy="220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整體部落的簡介及一些照片</a:t>
            </a:r>
          </a:p>
        </p:txBody>
      </p:sp>
      <p:sp>
        <p:nvSpPr>
          <p:cNvPr id="9" name="矩形 8"/>
          <p:cNvSpPr/>
          <p:nvPr/>
        </p:nvSpPr>
        <p:spPr>
          <a:xfrm>
            <a:off x="1524000" y="2016073"/>
            <a:ext cx="1080120" cy="2880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歡迎詞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44402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ble">
            <a:extLst>
              <a:ext uri="{FF2B5EF4-FFF2-40B4-BE49-F238E27FC236}">
                <a16:creationId xmlns="" xmlns:a16="http://schemas.microsoft.com/office/drawing/2014/main" id="{E2009961-F19B-4A7D-9C18-DBFEBEB51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38" y="1187183"/>
            <a:ext cx="6096000" cy="367458"/>
          </a:xfrm>
          <a:prstGeom prst="rect">
            <a:avLst/>
          </a:prstGeom>
        </p:spPr>
      </p:pic>
      <p:pic>
        <p:nvPicPr>
          <p:cNvPr id="5" name="table">
            <a:extLst>
              <a:ext uri="{FF2B5EF4-FFF2-40B4-BE49-F238E27FC236}">
                <a16:creationId xmlns="" xmlns:a16="http://schemas.microsoft.com/office/drawing/2014/main" id="{45B0EC33-FD02-4649-B483-E06205FE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38" y="1659751"/>
            <a:ext cx="2070538" cy="334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B9693A0D-69ED-4038-8C6A-96382CDA3FE3}"/>
              </a:ext>
            </a:extLst>
          </p:cNvPr>
          <p:cNvSpPr txBox="1"/>
          <p:nvPr/>
        </p:nvSpPr>
        <p:spPr>
          <a:xfrm>
            <a:off x="3597275" y="2162175"/>
            <a:ext cx="1431062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b="1">
                <a:solidFill>
                  <a:srgbClr val="D2533C"/>
                </a:solidFill>
              </a:rPr>
              <a:t>久美部落</a:t>
            </a:r>
            <a:endParaRPr lang="zh-CN" altLang="en-US">
              <a:solidFill>
                <a:srgbClr val="D2533C"/>
              </a:solidFill>
              <a:latin typeface="方正舒体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8596500A-2025-4977-8C50-7D12EF8B0166}"/>
              </a:ext>
            </a:extLst>
          </p:cNvPr>
          <p:cNvSpPr txBox="1"/>
          <p:nvPr/>
        </p:nvSpPr>
        <p:spPr>
          <a:xfrm>
            <a:off x="1521438" y="2628900"/>
            <a:ext cx="4572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200" b="1">
                <a:solidFill>
                  <a:srgbClr val="292934"/>
                </a:solidFill>
              </a:rPr>
              <a:t>部落特色</a:t>
            </a:r>
            <a:r>
              <a:rPr lang="zh-CN" sz="1200" b="1">
                <a:solidFill>
                  <a:srgbClr val="796F54"/>
                </a:solidFill>
                <a:latin typeface="方正舒体"/>
              </a:rPr>
              <a:t>:</a:t>
            </a:r>
            <a:endParaRPr lang="zh-CN" altLang="en-US" sz="1200" b="1">
              <a:latin typeface="方正舒体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5D4021FF-63ED-43F7-9559-502858918033}"/>
              </a:ext>
            </a:extLst>
          </p:cNvPr>
          <p:cNvSpPr txBox="1"/>
          <p:nvPr/>
        </p:nvSpPr>
        <p:spPr>
          <a:xfrm>
            <a:off x="2432285" y="2586888"/>
            <a:ext cx="4614335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000">
                <a:solidFill>
                  <a:srgbClr val="444444"/>
                </a:solidFill>
                <a:latin typeface="新細明體"/>
                <a:ea typeface="新細明體"/>
              </a:rPr>
              <a:t>根據鄒族傳說：鄒族的祖先最初發跡於玉山(patungkuanu)， 經過多次遷徙，有一支在南投縣信義鄉同富村建立了</a:t>
            </a:r>
            <a:r>
              <a:rPr lang="zh-CN" sz="1000" u="sng">
                <a:solidFill>
                  <a:srgbClr val="444444"/>
                </a:solidFill>
                <a:latin typeface="新細明體"/>
                <a:ea typeface="新細明體"/>
              </a:rPr>
              <a:t>鹿株大社</a:t>
            </a:r>
            <a:r>
              <a:rPr lang="zh-CN" sz="1000">
                <a:solidFill>
                  <a:srgbClr val="444444"/>
                </a:solidFill>
                <a:latin typeface="新細明體"/>
                <a:ea typeface="新細明體"/>
              </a:rPr>
              <a:t>(hosa no luhtu)，並且在陳有蘭溪沿岸的望鄉、久美、羅娜、新鄉等地區建立小社。鹿株大社全盛時期，墾地及獵場遍及今日之信義鄉，勢力範圍到達北邊的濁水溪 ，並深入鹿谷鄉鳳凰山麓直達竹山。鄒族人在布農族及漢人尚未全面移入前(民國24年)，曾經獨霸 一方，成為本地區最活躍的族群。</a:t>
            </a:r>
          </a:p>
          <a:p>
            <a:r>
              <a:rPr lang="zh-CN" sz="1000">
                <a:solidFill>
                  <a:srgbClr val="444444"/>
                </a:solidFill>
                <a:latin typeface="新細明體"/>
                <a:ea typeface="新細明體"/>
              </a:rPr>
              <a:t>鄒族人在</a:t>
            </a:r>
            <a:r>
              <a:rPr lang="zh-CN" sz="1000" u="sng">
                <a:solidFill>
                  <a:srgbClr val="444444"/>
                </a:solidFill>
                <a:latin typeface="新細明體"/>
                <a:ea typeface="新細明體"/>
              </a:rPr>
              <a:t>南投縣信義鄉陳有蘭</a:t>
            </a:r>
            <a:r>
              <a:rPr lang="zh-CN" sz="1000">
                <a:solidFill>
                  <a:srgbClr val="444444"/>
                </a:solidFill>
                <a:latin typeface="新細明體"/>
                <a:ea typeface="新細明體"/>
              </a:rPr>
              <a:t>溪沿岸經營開拓數百年，至</a:t>
            </a:r>
            <a:r>
              <a:rPr lang="zh-CN" sz="1000" u="sng">
                <a:solidFill>
                  <a:srgbClr val="444444"/>
                </a:solidFill>
                <a:latin typeface="新細明體"/>
                <a:ea typeface="新細明體"/>
              </a:rPr>
              <a:t>日據時代</a:t>
            </a:r>
            <a:r>
              <a:rPr lang="zh-CN" sz="1000">
                <a:solidFill>
                  <a:srgbClr val="444444"/>
                </a:solidFill>
                <a:latin typeface="新細明體"/>
                <a:ea typeface="新細明體"/>
              </a:rPr>
              <a:t>連續遭受嚴重瘟疫侵襲，人口銳減。民國十九年，日本政府強迫</a:t>
            </a:r>
            <a:r>
              <a:rPr lang="zh-CN" sz="1000" u="sng">
                <a:solidFill>
                  <a:srgbClr val="444444"/>
                </a:solidFill>
                <a:latin typeface="新細明體"/>
                <a:ea typeface="新細明體"/>
              </a:rPr>
              <a:t>鹿株大社</a:t>
            </a:r>
            <a:r>
              <a:rPr lang="zh-CN" sz="1000">
                <a:solidFill>
                  <a:srgbClr val="444444"/>
                </a:solidFill>
                <a:latin typeface="新細明體"/>
                <a:ea typeface="新細明體"/>
              </a:rPr>
              <a:t>居民移居鄰近的久美小社，並將布農族群移入鄒族所轄領地。日本投降後，國民政府將鹿株鄒族劃入信義鄉行政區，從此與嘉義縣阿里山鄉鄒族分離，形成族群孤島。久美部落鄒族與布農族的郡社群、卓社群、巒社群及少數閩南人共處一地，成為少數，目前久美部落是南投縣唯一有鄒族人居住的部落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40385A73-535A-4D9A-89AA-F94176263BBB}"/>
              </a:ext>
            </a:extLst>
          </p:cNvPr>
          <p:cNvSpPr txBox="1"/>
          <p:nvPr/>
        </p:nvSpPr>
        <p:spPr>
          <a:xfrm>
            <a:off x="1521438" y="4581525"/>
            <a:ext cx="4572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200" b="1">
                <a:solidFill>
                  <a:srgbClr val="292934"/>
                </a:solidFill>
              </a:rPr>
              <a:t>部落特色</a:t>
            </a:r>
            <a:r>
              <a:rPr lang="zh-CN" sz="1200" b="1">
                <a:solidFill>
                  <a:srgbClr val="292934"/>
                </a:solidFill>
                <a:latin typeface="方正舒体"/>
              </a:rPr>
              <a:t>:</a:t>
            </a:r>
            <a:endParaRPr lang="zh-CN" altLang="en-US" sz="1200">
              <a:solidFill>
                <a:srgbClr val="292934"/>
              </a:solidFill>
              <a:latin typeface="方正舒体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034957B-B74B-4287-B3B5-9F832A27CA36}"/>
              </a:ext>
            </a:extLst>
          </p:cNvPr>
          <p:cNvSpPr txBox="1"/>
          <p:nvPr/>
        </p:nvSpPr>
        <p:spPr>
          <a:xfrm>
            <a:off x="2432285" y="4489276"/>
            <a:ext cx="4572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000" dirty="0">
                <a:solidFill>
                  <a:srgbClr val="FF0000"/>
                </a:solidFill>
                <a:latin typeface="PMingLiU"/>
                <a:ea typeface="PMingLiU"/>
                <a:hlinkClick r:id="rId4"/>
              </a:rPr>
              <a:t>鄒族</a:t>
            </a:r>
            <a:r>
              <a:rPr lang="zh-CN" sz="1000">
                <a:solidFill>
                  <a:srgbClr val="292934"/>
                </a:solidFill>
                <a:latin typeface="PMingLiU"/>
                <a:ea typeface="PMingLiU"/>
              </a:rPr>
              <a:t>與</a:t>
            </a:r>
            <a:r>
              <a:rPr lang="zh-CN" sz="1000" dirty="0">
                <a:solidFill>
                  <a:srgbClr val="FF0000"/>
                </a:solidFill>
                <a:latin typeface="PMingLiU"/>
                <a:ea typeface="PMingLiU"/>
                <a:hlinkClick r:id="rId5"/>
              </a:rPr>
              <a:t>布農族</a:t>
            </a:r>
            <a:r>
              <a:rPr lang="zh-CN" sz="1000">
                <a:solidFill>
                  <a:srgbClr val="292934"/>
                </a:solidFill>
                <a:latin typeface="PMingLiU"/>
                <a:ea typeface="PMingLiU"/>
              </a:rPr>
              <a:t>共同居住之部落。</a:t>
            </a:r>
            <a:r>
              <a:rPr lang="zh-CN">
                <a:solidFill>
                  <a:srgbClr val="796F54"/>
                </a:solidFill>
                <a:latin typeface="PMingLiU"/>
                <a:ea typeface="PMingLiU"/>
              </a:rPr>
              <a:t> </a:t>
            </a:r>
            <a:endParaRPr lang="zh-CN" altLang="en-US">
              <a:latin typeface="PMingLiU"/>
              <a:ea typeface="PMingLiU"/>
            </a:endParaRPr>
          </a:p>
        </p:txBody>
      </p:sp>
      <p:pic>
        <p:nvPicPr>
          <p:cNvPr id="13" name="图片 13">
            <a:extLst>
              <a:ext uri="{FF2B5EF4-FFF2-40B4-BE49-F238E27FC236}">
                <a16:creationId xmlns="" xmlns:a16="http://schemas.microsoft.com/office/drawing/2014/main" id="{85F86619-AA12-483D-9B1B-F10F452B7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475" y="3414712"/>
            <a:ext cx="19050" cy="285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59A0F7F9-49D0-4242-8F04-A3BA926AE3C8}"/>
              </a:ext>
            </a:extLst>
          </p:cNvPr>
          <p:cNvSpPr txBox="1"/>
          <p:nvPr/>
        </p:nvSpPr>
        <p:spPr>
          <a:xfrm>
            <a:off x="1521438" y="5010150"/>
            <a:ext cx="4502815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200" b="1">
                <a:solidFill>
                  <a:srgbClr val="292934"/>
                </a:solidFill>
              </a:rPr>
              <a:t>所在位置</a:t>
            </a:r>
            <a:r>
              <a:rPr lang="zh-CN" sz="1200" b="1">
                <a:solidFill>
                  <a:srgbClr val="292934"/>
                </a:solidFill>
                <a:latin typeface="方正舒体"/>
              </a:rPr>
              <a:t>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3A72C194-5678-4D01-A4CE-3803DE9E48DA}"/>
              </a:ext>
            </a:extLst>
          </p:cNvPr>
          <p:cNvSpPr txBox="1"/>
          <p:nvPr/>
        </p:nvSpPr>
        <p:spPr>
          <a:xfrm>
            <a:off x="2401309" y="5010149"/>
            <a:ext cx="4572000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000" dirty="0">
                <a:solidFill>
                  <a:srgbClr val="292934"/>
                </a:solidFill>
                <a:hlinkClick r:id="rId7"/>
              </a:rPr>
              <a:t>南投縣信義鄉望美村</a:t>
            </a:r>
            <a:endParaRPr lang="zh-CN" altLang="en-US" sz="1000" dirty="0">
              <a:solidFill>
                <a:srgbClr val="292934"/>
              </a:solidFill>
              <a:hlinkClick r:id="rId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6836E0C8-4577-4051-9BDB-5735420BBA05}"/>
              </a:ext>
            </a:extLst>
          </p:cNvPr>
          <p:cNvSpPr txBox="1"/>
          <p:nvPr/>
        </p:nvSpPr>
        <p:spPr>
          <a:xfrm>
            <a:off x="1521438" y="5448300"/>
            <a:ext cx="4572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200" b="1">
                <a:solidFill>
                  <a:srgbClr val="292934"/>
                </a:solidFill>
              </a:rPr>
              <a:t>使用語言</a:t>
            </a:r>
            <a:r>
              <a:rPr lang="zh-CN" sz="1200" b="1">
                <a:solidFill>
                  <a:srgbClr val="292934"/>
                </a:solidFill>
                <a:latin typeface="方正舒体"/>
              </a:rPr>
              <a:t>：</a:t>
            </a:r>
            <a:r>
              <a:rPr lang="zh-CN" altLang="en-US" sz="1200" b="1">
                <a:solidFill>
                  <a:srgbClr val="292934"/>
                </a:solidFill>
                <a:latin typeface="方正舒体"/>
              </a:rPr>
              <a:t>    </a:t>
            </a:r>
            <a:r>
              <a:rPr lang="zh-CN" sz="1000">
                <a:solidFill>
                  <a:srgbClr val="292934"/>
                </a:solidFill>
                <a:latin typeface="方正舒体"/>
              </a:rPr>
              <a:t>布農語 、鄒語 、漢語、閩南語 、日語</a:t>
            </a:r>
            <a:endParaRPr lang="zh-CN" altLang="en-US" sz="1000" b="1">
              <a:solidFill>
                <a:srgbClr val="292934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BC4F994A-1C51-4332-B6DD-8B7B57B26BBE}"/>
              </a:ext>
            </a:extLst>
          </p:cNvPr>
          <p:cNvSpPr txBox="1"/>
          <p:nvPr/>
        </p:nvSpPr>
        <p:spPr>
          <a:xfrm>
            <a:off x="1521438" y="5838825"/>
            <a:ext cx="45720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200" b="1">
                <a:solidFill>
                  <a:srgbClr val="292934"/>
                </a:solidFill>
                <a:latin typeface="PMingLiU"/>
                <a:ea typeface="PMingLiU"/>
              </a:rPr>
              <a:t>宗教信仰:       </a:t>
            </a:r>
            <a:r>
              <a:rPr lang="zh-CN" sz="1000">
                <a:solidFill>
                  <a:srgbClr val="292934"/>
                </a:solidFill>
                <a:latin typeface="PMingLiU"/>
                <a:ea typeface="PMingLiU"/>
              </a:rPr>
              <a:t>基督教 、天主教</a:t>
            </a:r>
            <a:endParaRPr lang="zh-CN" altLang="en-US" sz="1000">
              <a:solidFill>
                <a:srgbClr val="292934"/>
              </a:solidFill>
              <a:latin typeface="PMingLiU"/>
              <a:ea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182229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9009" y="901065"/>
            <a:ext cx="2067401" cy="70580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景點資訊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7510" y="1798797"/>
            <a:ext cx="3268504" cy="249221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852386" y="1514951"/>
            <a:ext cx="13601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久美部落為例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2910" y="1131094"/>
            <a:ext cx="1879283" cy="1253014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91051" y="2401729"/>
            <a:ext cx="1143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久美國小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96" y="2677954"/>
            <a:ext cx="1912620" cy="1437799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724853" y="4115752"/>
            <a:ext cx="12415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千歲吊橋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694" y="901065"/>
            <a:ext cx="1608296" cy="19259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177087" y="2906554"/>
            <a:ext cx="15173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長老教會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694" y="3346133"/>
            <a:ext cx="1619726" cy="193929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852862" y="4394359"/>
            <a:ext cx="15173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導覽圖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7405688" y="5392579"/>
            <a:ext cx="10972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>
                <a:latin typeface="標楷體" panose="03000509000000000000" charset="-120"/>
                <a:ea typeface="標楷體" panose="03000509000000000000" charset="-120"/>
              </a:rPr>
              <a:t>天主堂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" y="4391978"/>
            <a:ext cx="2014538" cy="1554004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498884" y="4758690"/>
            <a:ext cx="2762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>
                <a:latin typeface="標楷體" panose="03000509000000000000" charset="-120"/>
                <a:ea typeface="標楷體" panose="03000509000000000000" charset="-120"/>
              </a:rPr>
              <a:t>萬興關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3619024" y="5030629"/>
            <a:ext cx="181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rgbClr val="FF0000"/>
                </a:solidFill>
                <a:latin typeface="標楷體" panose="03000509000000000000" charset="-120"/>
                <a:ea typeface="標楷體" panose="03000509000000000000" charset="-120"/>
              </a:rPr>
              <a:t>查看景點介紹</a:t>
            </a:r>
          </a:p>
        </p:txBody>
      </p:sp>
      <p:pic>
        <p:nvPicPr>
          <p:cNvPr id="20" name="tabl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5656" y="354390"/>
            <a:ext cx="6096000" cy="367458"/>
          </a:xfrm>
          <a:prstGeom prst="rect">
            <a:avLst/>
          </a:prstGeom>
        </p:spPr>
      </p:pic>
      <p:pic>
        <p:nvPicPr>
          <p:cNvPr id="21" name="tabl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5656" y="819470"/>
            <a:ext cx="2070538" cy="3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1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167</TotalTime>
  <Words>692</Words>
  <Application>Microsoft Office PowerPoint</Application>
  <PresentationFormat>如螢幕大小 (4:3)</PresentationFormat>
  <Paragraphs>130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清晰度</vt:lpstr>
      <vt:lpstr>Web Programming 第一次報告</vt:lpstr>
      <vt:lpstr>網站理念</vt:lpstr>
      <vt:lpstr>主要功能</vt:lpstr>
      <vt:lpstr>預期使用者</vt:lpstr>
      <vt:lpstr>如何吸引使用者</vt:lpstr>
      <vt:lpstr>與其他類似網站的差異</vt:lpstr>
      <vt:lpstr>PowerPoint 簡報</vt:lpstr>
      <vt:lpstr>PowerPoint 簡報</vt:lpstr>
      <vt:lpstr>景點資訊</vt:lpstr>
      <vt:lpstr>久美國小 </vt:lpstr>
      <vt:lpstr>PowerPoint 簡報</vt:lpstr>
      <vt:lpstr>APPENDIX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第一次報告</dc:title>
  <dc:creator>sammy</dc:creator>
  <cp:lastModifiedBy>123456789</cp:lastModifiedBy>
  <cp:revision>16</cp:revision>
  <dcterms:created xsi:type="dcterms:W3CDTF">2017-10-31T07:53:25Z</dcterms:created>
  <dcterms:modified xsi:type="dcterms:W3CDTF">2017-11-14T09:56:42Z</dcterms:modified>
</cp:coreProperties>
</file>